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3" r:id="rId9"/>
    <p:sldId id="265" r:id="rId10"/>
    <p:sldId id="266" r:id="rId11"/>
    <p:sldId id="264" r:id="rId12"/>
    <p:sldId id="267" r:id="rId13"/>
    <p:sldId id="268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E97279-CD5C-6287-15ED-2A67883B2A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559749D-57E3-A372-4710-10FC3CC8BB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834ACC5-813F-50A9-E295-4991A4A52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05F92-F63E-48AE-AB2F-EAC38E494EF9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549EA0C-BF84-BA71-2D09-3E74308EE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2A16DF9-A1D9-2C1D-7560-C53E60BC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1144F-3846-4001-A0FB-F4B1B01677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086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66A776-B79B-D11C-FD7B-541C26966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7BF2452-D2DE-5E16-01EC-EFBEE7CCFB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78050ED-5B93-456B-2256-F31954CFD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05F92-F63E-48AE-AB2F-EAC38E494EF9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725EC18-0548-4531-B01E-2EB26313E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FFDE5C6-4EA1-701F-401B-6649CCE25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1144F-3846-4001-A0FB-F4B1B01677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6330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18C6016D-8C14-D07F-19BC-DB7869E411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D2CF712-8B57-A7CD-2BF5-2C28C67248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FD358C8-FA39-CFEF-C737-42C2FA0B8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05F92-F63E-48AE-AB2F-EAC38E494EF9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622FCF6-DE0F-CE39-8E79-481F95B14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705913C-38D7-EF77-5520-75AD71041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1144F-3846-4001-A0FB-F4B1B01677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5831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ECAD19-36E9-5F3F-64D1-DB072DF2B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F8ED41-FAC5-25BD-C164-365E5221E9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71DE6D5-09C6-A71D-E0A7-2905E994A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05F92-F63E-48AE-AB2F-EAC38E494EF9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A70FDE6-4933-E4FB-D0AE-455651FB7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B39C1DB-DFE5-BEB0-81FD-237C7D626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1144F-3846-4001-A0FB-F4B1B01677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5165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0B5CA0-51C9-641B-7F63-7485ECBC7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077DC39-5A99-4484-D706-46F6CB471A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2574C65-466D-5CE8-D802-B9C8D7F7A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05F92-F63E-48AE-AB2F-EAC38E494EF9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1E8900F-DC3F-4D05-BAB9-CD01AF111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134E32B-CE19-9579-8F71-D97BC6A59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1144F-3846-4001-A0FB-F4B1B01677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4788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BCAE85-5F46-E6EA-08B6-E86920FF6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04476A7-A0C6-7062-6E0F-811B9CA39C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A3A6149-4E6C-A92A-161C-FEF91244BD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91D4363-583B-41D4-6A94-7C657067E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05F92-F63E-48AE-AB2F-EAC38E494EF9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6E22705-7C34-1B40-23E6-8D7818A07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519AE81-5C83-2B8F-DC8E-EC51DB10A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1144F-3846-4001-A0FB-F4B1B01677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1652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AE8D20-7E19-7CFC-163B-57C7AB2FE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E939D5E-215D-1CEB-2929-9938758302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F7A7D9A-64FC-6321-C6EA-CD63E951F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18BCEDD1-B271-E7A3-9CFF-75EE8355EC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90A0DD9-4860-6E04-064B-E2570F5E68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C94D767-8823-B53E-96FB-1E16447E9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05F92-F63E-48AE-AB2F-EAC38E494EF9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54EA156E-01FA-E7B0-9D3A-DBC7072D1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7787561-12FD-6D2B-D7D7-79954E098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1144F-3846-4001-A0FB-F4B1B01677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7533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E0DC19-AF3B-60EB-1FE2-D96932BF9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1A39627-690A-388D-AAE2-B8F86FA6F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05F92-F63E-48AE-AB2F-EAC38E494EF9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C701EFA-3D44-1A03-31D4-1A2E1738B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E061E51-3B41-C662-1516-684549F55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1144F-3846-4001-A0FB-F4B1B01677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9161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0E3CB1C-AF41-BBEF-81CF-02D96D3C1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05F92-F63E-48AE-AB2F-EAC38E494EF9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E05EC29-E0DE-BC7F-E629-35DDB5CF2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196C21A-8149-AE07-A016-E710A5A4D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1144F-3846-4001-A0FB-F4B1B01677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8410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4B9914-A82D-96D2-ADF1-9782DD355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31C8B25-C51C-E5E8-4147-F0F2A3463B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35FA4EA-391D-049C-295F-2847A32145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3677C41-2170-3E53-3E46-9AE182CEA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05F92-F63E-48AE-AB2F-EAC38E494EF9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6B0B20B-672D-2189-FDD2-DD6956D96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486F859-E402-DC7F-724D-97A919231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1144F-3846-4001-A0FB-F4B1B01677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5342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5EC0F4-2D3F-3AB0-1334-4DEEA6C5C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CCF09146-2E89-1E64-A007-0C5A916135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D5787CC-F425-88F3-BB61-E4768B710E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D235D66-2F2E-E47E-F907-103AAAD20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05F92-F63E-48AE-AB2F-EAC38E494EF9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ACB891E-532C-082A-9A8D-954D60C0E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BA5C2DA-A951-73EF-64DF-C99BD0654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1144F-3846-4001-A0FB-F4B1B01677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1283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D88D75-31F7-E5B4-50F5-6B0E33184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6D4BDFE-E84D-6203-3A11-C6EB753772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A1F5053-8926-6E29-7F33-62B827C746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05F92-F63E-48AE-AB2F-EAC38E494EF9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801043A-2315-B398-DC9E-84134A1618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28BBE4B-4F68-6F10-DE8F-3F46AC2FAB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1144F-3846-4001-A0FB-F4B1B01677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6118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7D76E707-01CB-8ADB-3A4F-A83BBD96D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H9: </a:t>
            </a:r>
            <a:r>
              <a:rPr lang="en-US" dirty="0" err="1"/>
              <a:t>Criminaliteitsbeleid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3ADE28C7-2F0A-A361-9723-6DE8EB9D6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politiek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Er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overheidsorganen</a:t>
            </a:r>
            <a:r>
              <a:rPr lang="en-US" dirty="0"/>
              <a:t> </a:t>
            </a:r>
            <a:r>
              <a:rPr lang="en-US" dirty="0" err="1"/>
              <a:t>betrokken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het </a:t>
            </a:r>
            <a:r>
              <a:rPr lang="en-US" dirty="0" err="1"/>
              <a:t>voorkomen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bestrijden</a:t>
            </a:r>
            <a:r>
              <a:rPr lang="en-US" dirty="0"/>
              <a:t> van </a:t>
            </a:r>
            <a:r>
              <a:rPr lang="en-US" dirty="0" err="1"/>
              <a:t>criminaliteit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Landelijk</a:t>
            </a:r>
            <a:r>
              <a:rPr lang="en-US" dirty="0"/>
              <a:t> </a:t>
            </a:r>
            <a:r>
              <a:rPr lang="en-US" dirty="0" err="1"/>
              <a:t>niveau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Regering</a:t>
            </a:r>
            <a:r>
              <a:rPr lang="en-US" dirty="0"/>
              <a:t>, </a:t>
            </a:r>
            <a:r>
              <a:rPr lang="en-US" dirty="0" err="1"/>
              <a:t>parlement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Openbaar</a:t>
            </a:r>
            <a:r>
              <a:rPr lang="en-US" dirty="0"/>
              <a:t> </a:t>
            </a:r>
            <a:r>
              <a:rPr lang="en-US" dirty="0" err="1"/>
              <a:t>Ministerie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politie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Rechters</a:t>
            </a:r>
            <a:r>
              <a:rPr lang="en-US" dirty="0"/>
              <a:t> (</a:t>
            </a:r>
            <a:r>
              <a:rPr lang="en-US" dirty="0" err="1"/>
              <a:t>zijn</a:t>
            </a:r>
            <a:r>
              <a:rPr lang="en-US" dirty="0"/>
              <a:t> de </a:t>
            </a:r>
            <a:r>
              <a:rPr lang="en-US" dirty="0" err="1"/>
              <a:t>rechterlijke</a:t>
            </a:r>
            <a:r>
              <a:rPr lang="en-US" dirty="0"/>
              <a:t> </a:t>
            </a:r>
            <a:r>
              <a:rPr lang="en-US" dirty="0" err="1"/>
              <a:t>macht</a:t>
            </a:r>
            <a:r>
              <a:rPr lang="en-US" dirty="0"/>
              <a:t>).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Gemeentelijk</a:t>
            </a:r>
            <a:r>
              <a:rPr lang="en-US" dirty="0"/>
              <a:t> </a:t>
            </a:r>
            <a:r>
              <a:rPr lang="en-US" dirty="0" err="1"/>
              <a:t>niveau</a:t>
            </a:r>
            <a:br>
              <a:rPr lang="en-US" dirty="0"/>
            </a:br>
            <a:r>
              <a:rPr lang="en-US" dirty="0" err="1"/>
              <a:t>gemeenteraad</a:t>
            </a:r>
            <a:br>
              <a:rPr lang="en-US" dirty="0"/>
            </a:br>
            <a:r>
              <a:rPr lang="en-US" dirty="0" err="1"/>
              <a:t>Burgemeester</a:t>
            </a:r>
            <a:r>
              <a:rPr lang="en-US" dirty="0"/>
              <a:t> is </a:t>
            </a:r>
            <a:r>
              <a:rPr lang="en-US" dirty="0" err="1"/>
              <a:t>verantwoordelijk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de </a:t>
            </a:r>
            <a:r>
              <a:rPr lang="en-US" dirty="0" err="1"/>
              <a:t>openbare</a:t>
            </a:r>
            <a:r>
              <a:rPr lang="en-US" dirty="0"/>
              <a:t> </a:t>
            </a:r>
            <a:r>
              <a:rPr lang="en-US" dirty="0" err="1"/>
              <a:t>orde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Werkt</a:t>
            </a:r>
            <a:r>
              <a:rPr lang="en-US" dirty="0"/>
              <a:t> </a:t>
            </a:r>
            <a:r>
              <a:rPr lang="en-US" dirty="0" err="1"/>
              <a:t>samen</a:t>
            </a:r>
            <a:r>
              <a:rPr lang="en-US" dirty="0"/>
              <a:t> met de </a:t>
            </a:r>
            <a:r>
              <a:rPr lang="en-US" dirty="0" err="1"/>
              <a:t>politiecommissaris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officier</a:t>
            </a:r>
            <a:r>
              <a:rPr lang="en-US" dirty="0"/>
              <a:t> van </a:t>
            </a:r>
            <a:r>
              <a:rPr lang="en-US" dirty="0" err="1"/>
              <a:t>justitie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038705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A4CAFA-CB14-3B5C-ACC2-DFCC038B5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H9.3: </a:t>
            </a:r>
            <a:r>
              <a:rPr lang="en-US" dirty="0" err="1"/>
              <a:t>Repressie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Preventie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CA66710-84A5-FFE0-34A5-399146D6E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Maatregelen</a:t>
            </a:r>
            <a:r>
              <a:rPr lang="en-US" dirty="0"/>
              <a:t> om </a:t>
            </a:r>
            <a:r>
              <a:rPr lang="en-US" dirty="0" err="1"/>
              <a:t>criminaliteit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voorkomen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bestrijden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onderverdeeld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in: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Preventieve</a:t>
            </a:r>
            <a:r>
              <a:rPr lang="en-US" dirty="0"/>
              <a:t> </a:t>
            </a:r>
            <a:r>
              <a:rPr lang="en-US" dirty="0" err="1"/>
              <a:t>maatregelen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Maatregelen</a:t>
            </a:r>
            <a:r>
              <a:rPr lang="en-US" dirty="0"/>
              <a:t> om </a:t>
            </a:r>
            <a:r>
              <a:rPr lang="en-US" dirty="0" err="1"/>
              <a:t>criminaliteit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voorkomen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Taak</a:t>
            </a:r>
            <a:r>
              <a:rPr lang="en-US" dirty="0"/>
              <a:t> van: </a:t>
            </a:r>
            <a:r>
              <a:rPr lang="en-US" dirty="0" err="1"/>
              <a:t>overheid</a:t>
            </a:r>
            <a:r>
              <a:rPr lang="en-US" dirty="0"/>
              <a:t>, burgers, </a:t>
            </a:r>
            <a:r>
              <a:rPr lang="en-US" dirty="0" err="1"/>
              <a:t>scholen</a:t>
            </a:r>
            <a:r>
              <a:rPr lang="en-US" dirty="0"/>
              <a:t>, </a:t>
            </a:r>
            <a:r>
              <a:rPr lang="en-US" dirty="0" err="1"/>
              <a:t>verenigingen</a:t>
            </a:r>
            <a:r>
              <a:rPr lang="en-US" dirty="0"/>
              <a:t>, </a:t>
            </a:r>
            <a:r>
              <a:rPr lang="en-US" dirty="0" err="1"/>
              <a:t>bedrijven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maatschappelijke</a:t>
            </a:r>
            <a:r>
              <a:rPr lang="en-US" dirty="0"/>
              <a:t> </a:t>
            </a:r>
            <a:r>
              <a:rPr lang="en-US" dirty="0" err="1"/>
              <a:t>organisaties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Repressieve</a:t>
            </a:r>
            <a:r>
              <a:rPr lang="en-US" dirty="0"/>
              <a:t> </a:t>
            </a:r>
            <a:r>
              <a:rPr lang="en-US" dirty="0" err="1"/>
              <a:t>maatregelen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 err="1"/>
              <a:t>Maatregelen</a:t>
            </a:r>
            <a:r>
              <a:rPr lang="en-US" dirty="0"/>
              <a:t> die </a:t>
            </a:r>
            <a:r>
              <a:rPr lang="en-US" dirty="0" err="1"/>
              <a:t>criminaliteit</a:t>
            </a:r>
            <a:r>
              <a:rPr lang="en-US" dirty="0"/>
              <a:t> </a:t>
            </a:r>
            <a:r>
              <a:rPr lang="en-US" dirty="0" err="1"/>
              <a:t>willen</a:t>
            </a:r>
            <a:r>
              <a:rPr lang="en-US" dirty="0"/>
              <a:t> </a:t>
            </a:r>
            <a:r>
              <a:rPr lang="en-US" dirty="0" err="1"/>
              <a:t>onderdrukken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maatregelen</a:t>
            </a:r>
            <a:r>
              <a:rPr lang="en-US" dirty="0"/>
              <a:t> die </a:t>
            </a:r>
            <a:r>
              <a:rPr lang="en-US" dirty="0" err="1"/>
              <a:t>genomen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de </a:t>
            </a:r>
            <a:r>
              <a:rPr lang="en-US" dirty="0" err="1"/>
              <a:t>criminaliteit</a:t>
            </a:r>
            <a:r>
              <a:rPr lang="en-US" dirty="0"/>
              <a:t> al heft </a:t>
            </a:r>
            <a:r>
              <a:rPr lang="en-US" dirty="0" err="1"/>
              <a:t>plaatsgevonden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95569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C40FA8-996A-EA4A-BFFE-643C1BC03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Preventie</a:t>
            </a:r>
            <a:r>
              <a:rPr lang="en-US" dirty="0"/>
              <a:t> door de </a:t>
            </a:r>
            <a:r>
              <a:rPr lang="en-US" dirty="0" err="1"/>
              <a:t>overheid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92A38E0-8F56-68FD-FEAC-4E18F9007E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Maatregelen</a:t>
            </a:r>
            <a:r>
              <a:rPr lang="en-US" dirty="0"/>
              <a:t> van de </a:t>
            </a:r>
            <a:r>
              <a:rPr lang="en-US" dirty="0" err="1"/>
              <a:t>overheid</a:t>
            </a:r>
            <a:r>
              <a:rPr lang="en-US" dirty="0"/>
              <a:t> om </a:t>
            </a:r>
            <a:r>
              <a:rPr lang="en-US" dirty="0" err="1"/>
              <a:t>crimineel</a:t>
            </a:r>
            <a:r>
              <a:rPr lang="en-US" dirty="0"/>
              <a:t> </a:t>
            </a:r>
            <a:r>
              <a:rPr lang="en-US" dirty="0" err="1"/>
              <a:t>gedrag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voorkomen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Meer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controle</a:t>
            </a:r>
            <a:r>
              <a:rPr lang="en-US" dirty="0"/>
              <a:t>, door </a:t>
            </a:r>
            <a:r>
              <a:rPr lang="en-US" dirty="0" err="1"/>
              <a:t>politie</a:t>
            </a:r>
            <a:r>
              <a:rPr lang="en-US" dirty="0"/>
              <a:t>- </a:t>
            </a:r>
            <a:r>
              <a:rPr lang="en-US" dirty="0" err="1"/>
              <a:t>agneten</a:t>
            </a:r>
            <a:r>
              <a:rPr lang="en-US" dirty="0"/>
              <a:t>, boa’s, </a:t>
            </a:r>
            <a:r>
              <a:rPr lang="en-US" dirty="0" err="1"/>
              <a:t>conducteurs</a:t>
            </a:r>
            <a:r>
              <a:rPr lang="en-US" dirty="0"/>
              <a:t> etc.</a:t>
            </a:r>
          </a:p>
          <a:p>
            <a:pPr>
              <a:buFontTx/>
              <a:buChar char="-"/>
            </a:pPr>
            <a:r>
              <a:rPr lang="en-US" dirty="0" err="1"/>
              <a:t>Verbeteren</a:t>
            </a:r>
            <a:r>
              <a:rPr lang="en-US" dirty="0"/>
              <a:t> van de </a:t>
            </a:r>
            <a:r>
              <a:rPr lang="en-US" dirty="0" err="1"/>
              <a:t>woonomgeving</a:t>
            </a:r>
            <a:r>
              <a:rPr lang="en-US" dirty="0"/>
              <a:t>, </a:t>
            </a:r>
            <a:r>
              <a:rPr lang="en-US" dirty="0" err="1"/>
              <a:t>zoals</a:t>
            </a:r>
            <a:r>
              <a:rPr lang="en-US" dirty="0"/>
              <a:t> </a:t>
            </a:r>
            <a:r>
              <a:rPr lang="en-US" dirty="0" err="1"/>
              <a:t>straatverlichting</a:t>
            </a:r>
            <a:r>
              <a:rPr lang="en-US" dirty="0"/>
              <a:t>, </a:t>
            </a:r>
            <a:r>
              <a:rPr lang="en-US" dirty="0" err="1"/>
              <a:t>verpaupering</a:t>
            </a:r>
            <a:r>
              <a:rPr lang="en-US" dirty="0"/>
              <a:t> van </a:t>
            </a:r>
            <a:r>
              <a:rPr lang="en-US" dirty="0" err="1"/>
              <a:t>wijken</a:t>
            </a:r>
            <a:r>
              <a:rPr lang="en-US" dirty="0"/>
              <a:t> </a:t>
            </a:r>
            <a:r>
              <a:rPr lang="en-US" dirty="0" err="1"/>
              <a:t>tegengaan</a:t>
            </a:r>
            <a:r>
              <a:rPr lang="en-US" dirty="0"/>
              <a:t>, </a:t>
            </a:r>
            <a:r>
              <a:rPr lang="en-US" dirty="0" err="1"/>
              <a:t>weghalen</a:t>
            </a:r>
            <a:r>
              <a:rPr lang="en-US" dirty="0"/>
              <a:t> </a:t>
            </a:r>
            <a:r>
              <a:rPr lang="en-US" dirty="0" err="1"/>
              <a:t>dichte</a:t>
            </a:r>
            <a:r>
              <a:rPr lang="en-US" dirty="0"/>
              <a:t> </a:t>
            </a:r>
            <a:r>
              <a:rPr lang="en-US" dirty="0" err="1"/>
              <a:t>begroeiing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fiets</a:t>
            </a:r>
            <a:r>
              <a:rPr lang="en-US" dirty="0"/>
              <a:t>- </a:t>
            </a:r>
            <a:r>
              <a:rPr lang="en-US" dirty="0" err="1"/>
              <a:t>en</a:t>
            </a:r>
            <a:r>
              <a:rPr lang="en-US" dirty="0"/>
              <a:t>  </a:t>
            </a:r>
            <a:r>
              <a:rPr lang="en-US" dirty="0" err="1"/>
              <a:t>wandelpaden</a:t>
            </a:r>
            <a:r>
              <a:rPr lang="en-US" dirty="0"/>
              <a:t>,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voorzieningen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jongeren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Voorlichting</a:t>
            </a:r>
            <a:r>
              <a:rPr lang="en-US" dirty="0"/>
              <a:t>;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jongeren</a:t>
            </a:r>
            <a:r>
              <a:rPr lang="en-US" dirty="0"/>
              <a:t> over </a:t>
            </a: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Illegaal</a:t>
            </a:r>
            <a:r>
              <a:rPr lang="en-US" dirty="0"/>
              <a:t> </a:t>
            </a:r>
            <a:r>
              <a:rPr lang="en-US" dirty="0" err="1"/>
              <a:t>vuurwerkbezit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afsteken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                 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bewoners</a:t>
            </a:r>
            <a:r>
              <a:rPr lang="en-US" dirty="0"/>
              <a:t> over </a:t>
            </a:r>
            <a:r>
              <a:rPr lang="en-US" dirty="0" err="1"/>
              <a:t>beveiligen</a:t>
            </a:r>
            <a:r>
              <a:rPr lang="en-US" dirty="0"/>
              <a:t> van </a:t>
            </a:r>
            <a:r>
              <a:rPr lang="en-US" dirty="0" err="1"/>
              <a:t>hun</a:t>
            </a:r>
            <a:r>
              <a:rPr lang="en-US" dirty="0"/>
              <a:t> </a:t>
            </a:r>
            <a:r>
              <a:rPr lang="en-US" dirty="0" err="1"/>
              <a:t>huizen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90641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800BB9-B5C2-748B-9143-78ABF2259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Preventie</a:t>
            </a:r>
            <a:r>
              <a:rPr lang="en-US" dirty="0"/>
              <a:t> door </a:t>
            </a:r>
            <a:r>
              <a:rPr lang="en-US" dirty="0" err="1"/>
              <a:t>bedrijven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burgers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A2F173D-0822-79C3-4EF6-86C1A5531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Bedrijven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burgers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preventie</a:t>
            </a:r>
            <a:r>
              <a:rPr lang="en-US" dirty="0"/>
              <a:t> </a:t>
            </a:r>
            <a:r>
              <a:rPr lang="en-US" dirty="0" err="1"/>
              <a:t>doen</a:t>
            </a:r>
            <a:r>
              <a:rPr lang="en-US" dirty="0"/>
              <a:t> door: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nl-NL" dirty="0"/>
              <a:t>Goede alarminstallaties bij bedrijven en woningen;</a:t>
            </a:r>
          </a:p>
          <a:p>
            <a:pPr marL="0" indent="0">
              <a:buNone/>
            </a:pPr>
            <a:r>
              <a:rPr lang="nl-NL" dirty="0"/>
              <a:t>(Of iemand laten wonen bij het bedrijventerrein)</a:t>
            </a:r>
          </a:p>
          <a:p>
            <a:pPr>
              <a:buFontTx/>
              <a:buChar char="-"/>
            </a:pPr>
            <a:r>
              <a:rPr lang="nl-NL" dirty="0"/>
              <a:t>Winkeliers kunne technische maatregelen nemen, zoals camera’s, detectiepoorten, monitoren, spiegels;</a:t>
            </a:r>
          </a:p>
          <a:p>
            <a:pPr>
              <a:buFontTx/>
              <a:buChar char="-"/>
            </a:pPr>
            <a:r>
              <a:rPr lang="nl-NL" dirty="0"/>
              <a:t>Winkeliers kunnen meer (beveiligings-) personeel aannemen;</a:t>
            </a:r>
          </a:p>
          <a:p>
            <a:pPr>
              <a:buFontTx/>
              <a:buChar char="-"/>
            </a:pPr>
            <a:r>
              <a:rPr lang="nl-NL" dirty="0"/>
              <a:t>Scholen kunnen/ moeten meer samenwerken met de politie en Bureau Halt bij spijbelgedrag van leerlingen;</a:t>
            </a:r>
          </a:p>
          <a:p>
            <a:pPr>
              <a:buFontTx/>
              <a:buChar char="-"/>
            </a:pPr>
            <a:r>
              <a:rPr lang="nl-NL" dirty="0"/>
              <a:t>In wijken moeten burgers meer op elkaar en elkaars spullen letten (= meer sociale controle), bv. via een buurtapp, of met burgerwachten die ‘s avonds een rondje lopen door de wijk.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6889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CF98E7-D453-CABC-9621-9C00E4383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6D0C12-C07D-A6BE-EBF2-12128EB0D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8607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1AC250-99C3-D0FD-0F0B-02E6B7D90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stromingen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CF2D7F0-6165-F15D-62B9-120001353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drie</a:t>
            </a:r>
            <a:r>
              <a:rPr lang="en-US" dirty="0"/>
              <a:t>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hoofdstromingen</a:t>
            </a:r>
            <a:r>
              <a:rPr lang="en-US" dirty="0"/>
              <a:t> van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politiek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Sociaaldemocratische</a:t>
            </a:r>
            <a:r>
              <a:rPr lang="en-US" dirty="0"/>
              <a:t> </a:t>
            </a:r>
            <a:r>
              <a:rPr lang="en-US" dirty="0" err="1"/>
              <a:t>partijen</a:t>
            </a:r>
            <a:r>
              <a:rPr lang="en-US" dirty="0"/>
              <a:t>, </a:t>
            </a:r>
            <a:r>
              <a:rPr lang="en-US" dirty="0" err="1"/>
              <a:t>zoals</a:t>
            </a:r>
            <a:r>
              <a:rPr lang="en-US" dirty="0"/>
              <a:t> SP, GL </a:t>
            </a:r>
            <a:r>
              <a:rPr lang="en-US" dirty="0" err="1"/>
              <a:t>en</a:t>
            </a:r>
            <a:r>
              <a:rPr lang="en-US" dirty="0"/>
              <a:t> PvdA</a:t>
            </a:r>
          </a:p>
          <a:p>
            <a:pPr>
              <a:buFontTx/>
              <a:buChar char="-"/>
            </a:pPr>
            <a:r>
              <a:rPr lang="en-US" dirty="0" err="1"/>
              <a:t>Christendemocratie</a:t>
            </a:r>
            <a:r>
              <a:rPr lang="en-US" dirty="0"/>
              <a:t>, </a:t>
            </a:r>
            <a:r>
              <a:rPr lang="en-US" dirty="0" err="1"/>
              <a:t>zoals</a:t>
            </a:r>
            <a:r>
              <a:rPr lang="en-US" dirty="0"/>
              <a:t> CDA </a:t>
            </a:r>
            <a:r>
              <a:rPr lang="en-US" dirty="0" err="1"/>
              <a:t>en</a:t>
            </a:r>
            <a:r>
              <a:rPr lang="en-US" dirty="0"/>
              <a:t> CU</a:t>
            </a:r>
          </a:p>
          <a:p>
            <a:pPr>
              <a:buFontTx/>
              <a:buChar char="-"/>
            </a:pPr>
            <a:r>
              <a:rPr lang="en-US" dirty="0" err="1"/>
              <a:t>Liberale</a:t>
            </a:r>
            <a:r>
              <a:rPr lang="en-US" dirty="0"/>
              <a:t> </a:t>
            </a:r>
            <a:r>
              <a:rPr lang="en-US" dirty="0" err="1"/>
              <a:t>partijen</a:t>
            </a:r>
            <a:r>
              <a:rPr lang="en-US" dirty="0"/>
              <a:t>, </a:t>
            </a:r>
            <a:r>
              <a:rPr lang="en-US" dirty="0" err="1"/>
              <a:t>zoals</a:t>
            </a:r>
            <a:r>
              <a:rPr lang="en-US" dirty="0"/>
              <a:t> VVD, </a:t>
            </a:r>
            <a:r>
              <a:rPr lang="en-US" dirty="0" err="1"/>
              <a:t>FvD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PVV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95003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27CE4C-B3AC-B4BA-2E14-BEBD2CF63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Sociaaldemocratie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455E8E5-1E75-D8CE-B97B-84DB8FE2F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86856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Met </a:t>
            </a:r>
            <a:r>
              <a:rPr lang="en-US" dirty="0" err="1"/>
              <a:t>betrekking</a:t>
            </a:r>
            <a:r>
              <a:rPr lang="en-US" dirty="0"/>
              <a:t> tot </a:t>
            </a:r>
            <a:r>
              <a:rPr lang="en-US" dirty="0" err="1"/>
              <a:t>voorkomen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bestrijden</a:t>
            </a:r>
            <a:r>
              <a:rPr lang="en-US" dirty="0"/>
              <a:t> van </a:t>
            </a:r>
            <a:r>
              <a:rPr lang="en-US" dirty="0" err="1"/>
              <a:t>criminaliteit</a:t>
            </a:r>
            <a:r>
              <a:rPr lang="en-US" dirty="0"/>
              <a:t> </a:t>
            </a:r>
            <a:r>
              <a:rPr lang="en-US" dirty="0" err="1"/>
              <a:t>zeggen</a:t>
            </a:r>
            <a:r>
              <a:rPr lang="en-US" dirty="0"/>
              <a:t> </a:t>
            </a:r>
            <a:r>
              <a:rPr lang="en-US" dirty="0" err="1"/>
              <a:t>zij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nl-NL" dirty="0"/>
              <a:t>Maatschappelijke oorzaken, zoals armoede, ongelijkheid, slechte leefomstandigheden en gebrek aan sociale controle, geven een verklaring voor criminaliteit;</a:t>
            </a:r>
          </a:p>
          <a:p>
            <a:pPr>
              <a:buFontTx/>
              <a:buChar char="-"/>
            </a:pPr>
            <a:r>
              <a:rPr lang="nl-NL" dirty="0"/>
              <a:t>Criminele jongeren moeten eerst/ vooral leer- en werkstraffen krijgen i.p.v. gevangenisstraffen;</a:t>
            </a:r>
          </a:p>
          <a:p>
            <a:pPr>
              <a:buFontTx/>
              <a:buChar char="-"/>
            </a:pPr>
            <a:r>
              <a:rPr lang="nl-NL" dirty="0"/>
              <a:t>Leggen de nadruk op preventieve maatregelen zoals onderwijs aanbieden, mensen begeleiden (van een uitkering) naar werk etc. (= een preventieve aanpak)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Partijen zoals SP, GL, DENK, PvdA.</a:t>
            </a:r>
          </a:p>
        </p:txBody>
      </p:sp>
    </p:spTree>
    <p:extLst>
      <p:ext uri="{BB962C8B-B14F-4D97-AF65-F5344CB8AC3E}">
        <p14:creationId xmlns:p14="http://schemas.microsoft.com/office/powerpoint/2010/main" val="1643801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5942A7-953D-C048-0231-67938A1E3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Christendemocratie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2F273B0-2C25-CC6D-BFB7-3254C1B335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71447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Met </a:t>
            </a:r>
            <a:r>
              <a:rPr lang="en-US" dirty="0" err="1"/>
              <a:t>betrekking</a:t>
            </a:r>
            <a:r>
              <a:rPr lang="en-US" dirty="0"/>
              <a:t> tot </a:t>
            </a:r>
            <a:r>
              <a:rPr lang="en-US" dirty="0" err="1"/>
              <a:t>voorkomen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bestrijden</a:t>
            </a:r>
            <a:r>
              <a:rPr lang="en-US" dirty="0"/>
              <a:t> van </a:t>
            </a:r>
            <a:r>
              <a:rPr lang="en-US" dirty="0" err="1"/>
              <a:t>criminaliteit</a:t>
            </a:r>
            <a:r>
              <a:rPr lang="en-US" dirty="0"/>
              <a:t> </a:t>
            </a:r>
            <a:r>
              <a:rPr lang="en-US" dirty="0" err="1"/>
              <a:t>zeggen</a:t>
            </a:r>
            <a:r>
              <a:rPr lang="en-US" dirty="0"/>
              <a:t> </a:t>
            </a:r>
            <a:r>
              <a:rPr lang="en-US" dirty="0" err="1"/>
              <a:t>zij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nl-NL" dirty="0"/>
              <a:t>Benadrukken de belangen van het gezin, de school en organisaties zoals sportclubs en buurtverenigingen bij het voorkomen van criminaliteit;</a:t>
            </a:r>
          </a:p>
          <a:p>
            <a:pPr>
              <a:buFontTx/>
              <a:buChar char="-"/>
            </a:pPr>
            <a:r>
              <a:rPr lang="nl-NL" dirty="0"/>
              <a:t>Jongeren moeten de waarden en normen van de dominante cultuur leren van ouders, leraren, trainers, leidinggevenden etc.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Partijen zoals: CDA en ChristenUnie (CU)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70713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DDDBEF-E03E-EB1B-9AA8-266D6BF93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Liberalisme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D08AFAE-1520-5A7F-2075-5D167EAEB9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Met </a:t>
            </a:r>
            <a:r>
              <a:rPr lang="en-US" dirty="0" err="1"/>
              <a:t>betrekking</a:t>
            </a:r>
            <a:r>
              <a:rPr lang="en-US" dirty="0"/>
              <a:t> tot </a:t>
            </a:r>
            <a:r>
              <a:rPr lang="en-US" dirty="0" err="1"/>
              <a:t>voorkomen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bestrijden</a:t>
            </a:r>
            <a:r>
              <a:rPr lang="en-US" dirty="0"/>
              <a:t> van </a:t>
            </a:r>
            <a:r>
              <a:rPr lang="en-US" dirty="0" err="1"/>
              <a:t>criminaliteit</a:t>
            </a:r>
            <a:r>
              <a:rPr lang="en-US" dirty="0"/>
              <a:t> </a:t>
            </a:r>
            <a:r>
              <a:rPr lang="en-US" dirty="0" err="1"/>
              <a:t>zeggen</a:t>
            </a:r>
            <a:r>
              <a:rPr lang="en-US" dirty="0"/>
              <a:t> </a:t>
            </a:r>
            <a:r>
              <a:rPr lang="en-US" dirty="0" err="1"/>
              <a:t>zij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Leggen</a:t>
            </a:r>
            <a:r>
              <a:rPr lang="en-US" dirty="0"/>
              <a:t> de </a:t>
            </a:r>
            <a:r>
              <a:rPr lang="en-US" dirty="0" err="1"/>
              <a:t>nadruk</a:t>
            </a:r>
            <a:r>
              <a:rPr lang="en-US" dirty="0"/>
              <a:t> op de eigen </a:t>
            </a:r>
            <a:r>
              <a:rPr lang="en-US" dirty="0" err="1"/>
              <a:t>verantwoordelijkheid</a:t>
            </a:r>
            <a:r>
              <a:rPr lang="en-US" dirty="0"/>
              <a:t> van burgers;</a:t>
            </a:r>
          </a:p>
          <a:p>
            <a:pPr marL="0" indent="0">
              <a:buNone/>
            </a:pPr>
            <a:r>
              <a:rPr lang="en-US" dirty="0"/>
              <a:t>   (Burgers </a:t>
            </a:r>
            <a:r>
              <a:rPr lang="en-US" dirty="0" err="1"/>
              <a:t>kiezen</a:t>
            </a:r>
            <a:r>
              <a:rPr lang="en-US" dirty="0"/>
              <a:t> </a:t>
            </a:r>
            <a:r>
              <a:rPr lang="en-US" dirty="0" err="1"/>
              <a:t>zelf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crimineel</a:t>
            </a:r>
            <a:r>
              <a:rPr lang="en-US" dirty="0"/>
              <a:t> </a:t>
            </a:r>
            <a:r>
              <a:rPr lang="en-US" dirty="0" err="1"/>
              <a:t>gedrag</a:t>
            </a:r>
            <a:r>
              <a:rPr lang="en-US" dirty="0"/>
              <a:t>)</a:t>
            </a:r>
          </a:p>
          <a:p>
            <a:pPr>
              <a:buFontTx/>
              <a:buChar char="-"/>
            </a:pPr>
            <a:r>
              <a:rPr lang="en-US" dirty="0" err="1"/>
              <a:t>Mensen</a:t>
            </a:r>
            <a:r>
              <a:rPr lang="en-US" dirty="0"/>
              <a:t> die </a:t>
            </a:r>
            <a:r>
              <a:rPr lang="en-US" dirty="0" err="1"/>
              <a:t>misdrijven</a:t>
            </a:r>
            <a:r>
              <a:rPr lang="en-US" dirty="0"/>
              <a:t> </a:t>
            </a:r>
            <a:r>
              <a:rPr lang="en-US" dirty="0" err="1"/>
              <a:t>plegen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door </a:t>
            </a:r>
            <a:r>
              <a:rPr lang="en-US" dirty="0" err="1"/>
              <a:t>politie</a:t>
            </a:r>
            <a:r>
              <a:rPr lang="en-US" dirty="0"/>
              <a:t>, </a:t>
            </a:r>
            <a:r>
              <a:rPr lang="en-US" dirty="0" err="1"/>
              <a:t>justitie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rechters</a:t>
            </a:r>
            <a:r>
              <a:rPr lang="en-US" dirty="0"/>
              <a:t> </a:t>
            </a:r>
            <a:r>
              <a:rPr lang="en-US" dirty="0" err="1"/>
              <a:t>zwaar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gestraft</a:t>
            </a:r>
            <a:r>
              <a:rPr lang="en-US" dirty="0"/>
              <a:t> (=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repressieve</a:t>
            </a:r>
            <a:r>
              <a:rPr lang="en-US" dirty="0"/>
              <a:t> </a:t>
            </a:r>
            <a:r>
              <a:rPr lang="en-US" dirty="0" err="1"/>
              <a:t>aanpak</a:t>
            </a:r>
            <a:r>
              <a:rPr lang="en-US" dirty="0"/>
              <a:t>);</a:t>
            </a:r>
          </a:p>
          <a:p>
            <a:pPr>
              <a:buFontTx/>
              <a:buChar char="-"/>
            </a:pPr>
            <a:r>
              <a:rPr lang="en-US" dirty="0" err="1"/>
              <a:t>Willen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bevoegdheden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politie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juistie</a:t>
            </a:r>
            <a:r>
              <a:rPr lang="en-US" dirty="0"/>
              <a:t> </a:t>
            </a:r>
            <a:r>
              <a:rPr lang="en-US" dirty="0" err="1"/>
              <a:t>zodat</a:t>
            </a:r>
            <a:r>
              <a:rPr lang="en-US" dirty="0"/>
              <a:t> </a:t>
            </a:r>
            <a:r>
              <a:rPr lang="en-US" dirty="0" err="1"/>
              <a:t>beide</a:t>
            </a:r>
            <a:r>
              <a:rPr lang="en-US" dirty="0"/>
              <a:t> </a:t>
            </a:r>
            <a:r>
              <a:rPr lang="en-US" dirty="0" err="1"/>
              <a:t>beter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handhaven</a:t>
            </a:r>
            <a:r>
              <a:rPr lang="en-US" dirty="0"/>
              <a:t> (= </a:t>
            </a:r>
            <a:r>
              <a:rPr lang="en-US" dirty="0" err="1"/>
              <a:t>nadruk</a:t>
            </a:r>
            <a:r>
              <a:rPr lang="en-US" dirty="0"/>
              <a:t> op de </a:t>
            </a:r>
            <a:r>
              <a:rPr lang="en-US" dirty="0" err="1"/>
              <a:t>rechtshandhavende</a:t>
            </a:r>
            <a:r>
              <a:rPr lang="en-US" dirty="0"/>
              <a:t> </a:t>
            </a:r>
            <a:r>
              <a:rPr lang="en-US" dirty="0" err="1"/>
              <a:t>taak</a:t>
            </a:r>
            <a:r>
              <a:rPr lang="en-US" dirty="0"/>
              <a:t> van de </a:t>
            </a:r>
            <a:r>
              <a:rPr lang="en-US" dirty="0" err="1"/>
              <a:t>overheid</a:t>
            </a:r>
            <a:r>
              <a:rPr lang="en-US" dirty="0"/>
              <a:t>)</a:t>
            </a:r>
          </a:p>
          <a:p>
            <a:pPr>
              <a:buFontTx/>
              <a:buChar char="-"/>
            </a:pPr>
            <a:r>
              <a:rPr lang="en-US" dirty="0" err="1"/>
              <a:t>Leggen</a:t>
            </a:r>
            <a:r>
              <a:rPr lang="en-US" dirty="0"/>
              <a:t> de </a:t>
            </a:r>
            <a:r>
              <a:rPr lang="en-US" dirty="0" err="1"/>
              <a:t>nadruk</a:t>
            </a:r>
            <a:r>
              <a:rPr lang="en-US" dirty="0"/>
              <a:t> op </a:t>
            </a:r>
            <a:r>
              <a:rPr lang="en-US" dirty="0" err="1"/>
              <a:t>strenger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sneller</a:t>
            </a:r>
            <a:r>
              <a:rPr lang="en-US" dirty="0"/>
              <a:t> </a:t>
            </a:r>
            <a:r>
              <a:rPr lang="en-US" dirty="0" err="1"/>
              <a:t>straffen</a:t>
            </a:r>
            <a:r>
              <a:rPr lang="en-US" dirty="0"/>
              <a:t>, wat </a:t>
            </a:r>
            <a:r>
              <a:rPr lang="en-US" dirty="0" err="1"/>
              <a:t>soms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botsen</a:t>
            </a:r>
            <a:r>
              <a:rPr lang="en-US" dirty="0"/>
              <a:t> met </a:t>
            </a:r>
            <a:r>
              <a:rPr lang="en-US" dirty="0" err="1"/>
              <a:t>burgerrechten</a:t>
            </a:r>
            <a:r>
              <a:rPr lang="en-US" dirty="0"/>
              <a:t> (</a:t>
            </a:r>
            <a:r>
              <a:rPr lang="en-US" dirty="0" err="1"/>
              <a:t>botsing</a:t>
            </a:r>
            <a:r>
              <a:rPr lang="en-US" dirty="0"/>
              <a:t> </a:t>
            </a:r>
            <a:r>
              <a:rPr lang="en-US" dirty="0" err="1"/>
              <a:t>tussen</a:t>
            </a:r>
            <a:r>
              <a:rPr lang="en-US" dirty="0"/>
              <a:t> </a:t>
            </a:r>
            <a:r>
              <a:rPr lang="en-US" dirty="0" err="1"/>
              <a:t>rechtshandhaving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rechtsbescherming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23859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0D9AF9-7066-A503-255B-E450D3CF6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Effectiviteit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wenselijkheid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5D920DF-1311-6484-B408-35B63EFED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Effectiviteit</a:t>
            </a:r>
            <a:r>
              <a:rPr lang="en-US" dirty="0"/>
              <a:t> </a:t>
            </a:r>
            <a:r>
              <a:rPr lang="en-US" dirty="0" err="1"/>
              <a:t>gaat</a:t>
            </a:r>
            <a:r>
              <a:rPr lang="en-US" dirty="0"/>
              <a:t> over: ‘ </a:t>
            </a:r>
            <a:r>
              <a:rPr lang="en-US" dirty="0" err="1"/>
              <a:t>werkt</a:t>
            </a:r>
            <a:r>
              <a:rPr lang="en-US" dirty="0"/>
              <a:t> het </a:t>
            </a:r>
            <a:r>
              <a:rPr lang="en-US" dirty="0" err="1"/>
              <a:t>beleid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echt</a:t>
            </a:r>
            <a:r>
              <a:rPr lang="en-US" dirty="0"/>
              <a:t>?’</a:t>
            </a:r>
          </a:p>
          <a:p>
            <a:pPr marL="0" indent="0">
              <a:buNone/>
            </a:pPr>
            <a:r>
              <a:rPr lang="en-US" dirty="0" err="1"/>
              <a:t>Wenselijkheid</a:t>
            </a:r>
            <a:r>
              <a:rPr lang="en-US" dirty="0"/>
              <a:t> </a:t>
            </a:r>
            <a:r>
              <a:rPr lang="en-US" dirty="0" err="1"/>
              <a:t>gaat</a:t>
            </a:r>
            <a:r>
              <a:rPr lang="en-US" dirty="0"/>
              <a:t> over : ‘ met welk </a:t>
            </a:r>
            <a:r>
              <a:rPr lang="en-US" dirty="0" err="1"/>
              <a:t>beleid</a:t>
            </a:r>
            <a:r>
              <a:rPr lang="en-US" dirty="0"/>
              <a:t> ben je het </a:t>
            </a:r>
            <a:r>
              <a:rPr lang="en-US" dirty="0" err="1"/>
              <a:t>eens</a:t>
            </a:r>
            <a:r>
              <a:rPr lang="en-US" dirty="0"/>
              <a:t>?’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Dilemma van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rechtsstaat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zorgen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‘ </a:t>
            </a:r>
            <a:r>
              <a:rPr lang="en-US" dirty="0" err="1"/>
              <a:t>Rechtshandhaving</a:t>
            </a:r>
            <a:r>
              <a:rPr lang="en-US" dirty="0"/>
              <a:t>’ </a:t>
            </a:r>
            <a:r>
              <a:rPr lang="en-US" dirty="0" err="1"/>
              <a:t>en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‘ </a:t>
            </a:r>
            <a:r>
              <a:rPr lang="en-US" dirty="0" err="1"/>
              <a:t>Rechtsbescherming</a:t>
            </a:r>
            <a:r>
              <a:rPr lang="en-US" dirty="0"/>
              <a:t>’.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Bij</a:t>
            </a:r>
            <a:r>
              <a:rPr lang="en-US" dirty="0"/>
              <a:t> de </a:t>
            </a:r>
            <a:r>
              <a:rPr lang="en-US" dirty="0" err="1"/>
              <a:t>opsporing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vervolging</a:t>
            </a:r>
            <a:r>
              <a:rPr lang="en-US" dirty="0"/>
              <a:t> van </a:t>
            </a:r>
            <a:r>
              <a:rPr lang="en-US" dirty="0" err="1"/>
              <a:t>criminaliteit</a:t>
            </a:r>
            <a:r>
              <a:rPr lang="en-US" dirty="0"/>
              <a:t> (= </a:t>
            </a:r>
            <a:r>
              <a:rPr lang="en-US" dirty="0" err="1"/>
              <a:t>rechtshandhaving</a:t>
            </a:r>
            <a:r>
              <a:rPr lang="en-US" dirty="0"/>
              <a:t>) </a:t>
            </a:r>
            <a:r>
              <a:rPr lang="en-US" dirty="0" err="1"/>
              <a:t>komt</a:t>
            </a:r>
            <a:r>
              <a:rPr lang="en-US" dirty="0"/>
              <a:t> de </a:t>
            </a:r>
            <a:r>
              <a:rPr lang="en-US" dirty="0" err="1"/>
              <a:t>rechtsbescherming</a:t>
            </a:r>
            <a:r>
              <a:rPr lang="en-US" dirty="0"/>
              <a:t> </a:t>
            </a:r>
            <a:r>
              <a:rPr lang="en-US" dirty="0" err="1"/>
              <a:t>soms</a:t>
            </a:r>
            <a:r>
              <a:rPr lang="en-US" dirty="0"/>
              <a:t> in de </a:t>
            </a:r>
            <a:r>
              <a:rPr lang="en-US" dirty="0" err="1"/>
              <a:t>knel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87820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AC22C18B-8490-DA7B-1663-0935C71A7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Voorbeelden</a:t>
            </a:r>
            <a:r>
              <a:rPr lang="en-US" dirty="0"/>
              <a:t> van </a:t>
            </a:r>
            <a:r>
              <a:rPr lang="en-US" dirty="0" err="1"/>
              <a:t>botsingen</a:t>
            </a:r>
            <a:r>
              <a:rPr lang="en-US" dirty="0"/>
              <a:t> </a:t>
            </a:r>
            <a:r>
              <a:rPr lang="en-US" dirty="0" err="1"/>
              <a:t>tussen</a:t>
            </a:r>
            <a:r>
              <a:rPr lang="en-US" dirty="0"/>
              <a:t> </a:t>
            </a:r>
            <a:r>
              <a:rPr lang="en-US" dirty="0" err="1"/>
              <a:t>rechtshandhaving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rechtsbescherming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A99A9DDE-BAF0-8C9E-E669-A44E8F0088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nl-NL" dirty="0"/>
              <a:t>Preventief fouilleren: je bent nog geen verdachte maar wordt wel aan lichaam en kleding onderzocht op verboden waar door de politie;</a:t>
            </a:r>
          </a:p>
          <a:p>
            <a:r>
              <a:rPr lang="nl-NL" dirty="0"/>
              <a:t>Afluisteren van telefoongesprekken/ Meelezen in </a:t>
            </a:r>
            <a:r>
              <a:rPr lang="nl-NL" dirty="0" err="1"/>
              <a:t>emails</a:t>
            </a:r>
            <a:r>
              <a:rPr lang="nl-NL" dirty="0"/>
              <a:t>/ whatsapp gesprekken door de politie. Botst met recht op privacy;</a:t>
            </a:r>
          </a:p>
          <a:p>
            <a:r>
              <a:rPr lang="nl-NL" dirty="0"/>
              <a:t>Mensen voor korte tijd vasthouden in een politiecel of huis van bewaring wanneer ze verdachte zijn. Botst met recht op vrijheid van burgers.</a:t>
            </a:r>
          </a:p>
        </p:txBody>
      </p:sp>
    </p:spTree>
    <p:extLst>
      <p:ext uri="{BB962C8B-B14F-4D97-AF65-F5344CB8AC3E}">
        <p14:creationId xmlns:p14="http://schemas.microsoft.com/office/powerpoint/2010/main" val="507852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CA8068-3895-4E28-C90B-AA4D4F39F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H9.2: </a:t>
            </a:r>
            <a:r>
              <a:rPr lang="en-US" dirty="0" err="1"/>
              <a:t>Beleidsterreinen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CC9A0F6-3379-1449-BEAD-8562AB21B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Het </a:t>
            </a:r>
            <a:r>
              <a:rPr lang="en-US" dirty="0" err="1"/>
              <a:t>totale</a:t>
            </a:r>
            <a:r>
              <a:rPr lang="en-US" dirty="0"/>
              <a:t> </a:t>
            </a:r>
            <a:r>
              <a:rPr lang="en-US" dirty="0" err="1"/>
              <a:t>landelijke</a:t>
            </a:r>
            <a:r>
              <a:rPr lang="en-US" dirty="0"/>
              <a:t> </a:t>
            </a:r>
            <a:r>
              <a:rPr lang="en-US" dirty="0" err="1"/>
              <a:t>criminaliteitsbeleid</a:t>
            </a:r>
            <a:r>
              <a:rPr lang="en-US" dirty="0"/>
              <a:t> </a:t>
            </a:r>
            <a:r>
              <a:rPr lang="en-US" dirty="0" err="1"/>
              <a:t>bestaat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beleidsterreinen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weten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sz="2400" dirty="0" err="1"/>
              <a:t>Opsporingsbeleid</a:t>
            </a:r>
            <a:r>
              <a:rPr lang="nl-NL" sz="2400" dirty="0"/>
              <a:t>; </a:t>
            </a:r>
            <a:r>
              <a:rPr lang="nl-NL" sz="1800" dirty="0"/>
              <a:t>(welke vormen van criminaliteit krijgen voorrang bij de opsporing?)</a:t>
            </a:r>
          </a:p>
          <a:p>
            <a:pPr>
              <a:buFontTx/>
              <a:buChar char="-"/>
            </a:pPr>
            <a:r>
              <a:rPr lang="nl-NL" sz="2400" dirty="0"/>
              <a:t>Vervolgingsbeleid; </a:t>
            </a:r>
            <a:r>
              <a:rPr lang="nl-NL" sz="1800" dirty="0"/>
              <a:t>(welke strafbare feiten worden afgedaan met een transactievoorstel en welke met een vervolging/ rechtszaak? Voor welke strafbare feiten wordt ‘ snelrecht’ gebruikt?)</a:t>
            </a:r>
          </a:p>
          <a:p>
            <a:pPr>
              <a:buFontTx/>
              <a:buChar char="-"/>
            </a:pPr>
            <a:r>
              <a:rPr lang="nl-NL" sz="2400" dirty="0"/>
              <a:t>Gevangenisbeleid; </a:t>
            </a:r>
            <a:r>
              <a:rPr lang="nl-NL" sz="1800" dirty="0"/>
              <a:t>(Hoeveel eerder kunnen gevangenen vrijkomen bij ‘ goed gedrag’? Wanneer mag een tbs’ er op proefverlof? Hoe wordt resocialisatie gestimuleerd onder gevangenen?)</a:t>
            </a:r>
          </a:p>
          <a:p>
            <a:pPr>
              <a:buFontTx/>
              <a:buChar char="-"/>
            </a:pPr>
            <a:r>
              <a:rPr lang="nl-NL" sz="2400" dirty="0"/>
              <a:t>Jeugdbeleid; </a:t>
            </a:r>
            <a:r>
              <a:rPr lang="nl-NL" sz="1800" dirty="0"/>
              <a:t>(Meer toezicht en controle op straat, snellere en zinvollere straffen voor jongeren, meer aandacht voor onderwijs en het behalen van een startkwalificatie)</a:t>
            </a:r>
            <a:endParaRPr lang="nl-NL" sz="2400" dirty="0"/>
          </a:p>
          <a:p>
            <a:pPr>
              <a:buFontTx/>
              <a:buChar char="-"/>
            </a:pPr>
            <a:r>
              <a:rPr lang="nl-NL" sz="2400" dirty="0"/>
              <a:t>Speciale beleidsterreinen. </a:t>
            </a:r>
            <a:r>
              <a:rPr lang="nl-NL" sz="1800" dirty="0"/>
              <a:t>(Aanpak van verschillende vormen van criminaliteit, zoals veelvoorkomende criminaliteit, georganiseerde misdaad </a:t>
            </a:r>
            <a:r>
              <a:rPr lang="nl-NL" sz="1800"/>
              <a:t>en terreurbestrijding)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81656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53F5ED-7F2A-1675-106B-F5769218B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Soorten</a:t>
            </a:r>
            <a:r>
              <a:rPr lang="en-US" dirty="0"/>
              <a:t> </a:t>
            </a:r>
            <a:r>
              <a:rPr lang="en-US" dirty="0" err="1"/>
              <a:t>criminaliteit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DAC35B6-1A6E-07FE-5EEF-B994F2BE92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Criminaliteit</a:t>
            </a:r>
            <a:r>
              <a:rPr lang="en-US" dirty="0"/>
              <a:t> </a:t>
            </a:r>
            <a:r>
              <a:rPr lang="en-US" dirty="0" err="1"/>
              <a:t>bestaat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soorten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Veelvoorkomende</a:t>
            </a:r>
            <a:r>
              <a:rPr lang="en-US" dirty="0"/>
              <a:t> </a:t>
            </a:r>
            <a:r>
              <a:rPr lang="en-US" dirty="0" err="1"/>
              <a:t>criminaliteit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Georganiseerde</a:t>
            </a:r>
            <a:r>
              <a:rPr lang="en-US" dirty="0"/>
              <a:t> </a:t>
            </a:r>
            <a:r>
              <a:rPr lang="en-US" dirty="0" err="1"/>
              <a:t>misdaad</a:t>
            </a:r>
            <a:r>
              <a:rPr lang="en-US" dirty="0"/>
              <a:t>/ </a:t>
            </a:r>
            <a:r>
              <a:rPr lang="en-US" dirty="0" err="1"/>
              <a:t>criminaliteit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Terreurbestrijding</a:t>
            </a:r>
            <a:r>
              <a:rPr lang="en-US" dirty="0"/>
              <a:t>. 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526237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890</Words>
  <Application>Microsoft Office PowerPoint</Application>
  <PresentationFormat>Breedbeeld</PresentationFormat>
  <Paragraphs>85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Kantoorthema</vt:lpstr>
      <vt:lpstr>H9: Criminaliteitsbeleid</vt:lpstr>
      <vt:lpstr>Politieke stromingen</vt:lpstr>
      <vt:lpstr>Sociaaldemocratie</vt:lpstr>
      <vt:lpstr>Christendemocratie</vt:lpstr>
      <vt:lpstr>Liberalisme</vt:lpstr>
      <vt:lpstr>Effectiviteit en wenselijkheid</vt:lpstr>
      <vt:lpstr>Voorbeelden van botsingen tussen rechtshandhaving en rechtsbescherming</vt:lpstr>
      <vt:lpstr>H9.2: Beleidsterreinen</vt:lpstr>
      <vt:lpstr>Soorten criminaliteit</vt:lpstr>
      <vt:lpstr>H9.3: Repressie en Preventie</vt:lpstr>
      <vt:lpstr>Preventie door de overheid</vt:lpstr>
      <vt:lpstr>Preventie door bedrijven en burgers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H9: Criminaliteitsbeleid</dc:title>
  <dc:creator>Fluitsma, D.W.P.M. (Daniel)</dc:creator>
  <cp:lastModifiedBy>Fluitsma, D.W.P.M. (Daniel)</cp:lastModifiedBy>
  <cp:revision>1</cp:revision>
  <dcterms:created xsi:type="dcterms:W3CDTF">2023-03-07T12:28:05Z</dcterms:created>
  <dcterms:modified xsi:type="dcterms:W3CDTF">2023-03-07T13:14:47Z</dcterms:modified>
</cp:coreProperties>
</file>